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30275213" cy="42803763"/>
  <p:notesSz cx="6858000" cy="9144000"/>
  <p:defaultTextStyle>
    <a:defPPr>
      <a:defRPr lang="ko-KR"/>
    </a:defPPr>
    <a:lvl1pPr marL="0" algn="l" defTabSz="3507730" rtl="0" eaLnBrk="1" latinLnBrk="1" hangingPunct="1">
      <a:defRPr sz="6905" kern="1200">
        <a:solidFill>
          <a:schemeClr val="tx1"/>
        </a:solidFill>
        <a:latin typeface="+mn-lt"/>
        <a:ea typeface="+mn-ea"/>
        <a:cs typeface="+mn-cs"/>
      </a:defRPr>
    </a:lvl1pPr>
    <a:lvl2pPr marL="1753865" algn="l" defTabSz="3507730" rtl="0" eaLnBrk="1" latinLnBrk="1" hangingPunct="1">
      <a:defRPr sz="6905" kern="1200">
        <a:solidFill>
          <a:schemeClr val="tx1"/>
        </a:solidFill>
        <a:latin typeface="+mn-lt"/>
        <a:ea typeface="+mn-ea"/>
        <a:cs typeface="+mn-cs"/>
      </a:defRPr>
    </a:lvl2pPr>
    <a:lvl3pPr marL="3507730" algn="l" defTabSz="3507730" rtl="0" eaLnBrk="1" latinLnBrk="1" hangingPunct="1">
      <a:defRPr sz="6905" kern="1200">
        <a:solidFill>
          <a:schemeClr val="tx1"/>
        </a:solidFill>
        <a:latin typeface="+mn-lt"/>
        <a:ea typeface="+mn-ea"/>
        <a:cs typeface="+mn-cs"/>
      </a:defRPr>
    </a:lvl3pPr>
    <a:lvl4pPr marL="5261595" algn="l" defTabSz="3507730" rtl="0" eaLnBrk="1" latinLnBrk="1" hangingPunct="1">
      <a:defRPr sz="6905" kern="1200">
        <a:solidFill>
          <a:schemeClr val="tx1"/>
        </a:solidFill>
        <a:latin typeface="+mn-lt"/>
        <a:ea typeface="+mn-ea"/>
        <a:cs typeface="+mn-cs"/>
      </a:defRPr>
    </a:lvl4pPr>
    <a:lvl5pPr marL="7015460" algn="l" defTabSz="3507730" rtl="0" eaLnBrk="1" latinLnBrk="1" hangingPunct="1">
      <a:defRPr sz="6905" kern="1200">
        <a:solidFill>
          <a:schemeClr val="tx1"/>
        </a:solidFill>
        <a:latin typeface="+mn-lt"/>
        <a:ea typeface="+mn-ea"/>
        <a:cs typeface="+mn-cs"/>
      </a:defRPr>
    </a:lvl5pPr>
    <a:lvl6pPr marL="8769325" algn="l" defTabSz="3507730" rtl="0" eaLnBrk="1" latinLnBrk="1" hangingPunct="1">
      <a:defRPr sz="6905" kern="1200">
        <a:solidFill>
          <a:schemeClr val="tx1"/>
        </a:solidFill>
        <a:latin typeface="+mn-lt"/>
        <a:ea typeface="+mn-ea"/>
        <a:cs typeface="+mn-cs"/>
      </a:defRPr>
    </a:lvl6pPr>
    <a:lvl7pPr marL="10523190" algn="l" defTabSz="3507730" rtl="0" eaLnBrk="1" latinLnBrk="1" hangingPunct="1">
      <a:defRPr sz="6905" kern="1200">
        <a:solidFill>
          <a:schemeClr val="tx1"/>
        </a:solidFill>
        <a:latin typeface="+mn-lt"/>
        <a:ea typeface="+mn-ea"/>
        <a:cs typeface="+mn-cs"/>
      </a:defRPr>
    </a:lvl7pPr>
    <a:lvl8pPr marL="12277054" algn="l" defTabSz="3507730" rtl="0" eaLnBrk="1" latinLnBrk="1" hangingPunct="1">
      <a:defRPr sz="6905" kern="1200">
        <a:solidFill>
          <a:schemeClr val="tx1"/>
        </a:solidFill>
        <a:latin typeface="+mn-lt"/>
        <a:ea typeface="+mn-ea"/>
        <a:cs typeface="+mn-cs"/>
      </a:defRPr>
    </a:lvl8pPr>
    <a:lvl9pPr marL="14030919" algn="l" defTabSz="3507730" rtl="0" eaLnBrk="1" latinLnBrk="1" hangingPunct="1">
      <a:defRPr sz="69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7" autoAdjust="0"/>
    <p:restoredTop sz="94660"/>
  </p:normalViewPr>
  <p:slideViewPr>
    <p:cSldViewPr snapToGrid="0">
      <p:cViewPr>
        <p:scale>
          <a:sx n="25" d="100"/>
          <a:sy n="25" d="100"/>
        </p:scale>
        <p:origin x="2562"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0CB4E-6FA7-43A9-8C9F-DD0C6E95B116}" type="datetimeFigureOut">
              <a:rPr lang="ko-KR" altLang="en-US" smtClean="0"/>
              <a:t>2022-05-02</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5555E340-21E0-402F-8489-5A9DC846A58E}" type="slidenum">
              <a:rPr lang="ko-KR" altLang="en-US" smtClean="0"/>
              <a:t>‹#›</a:t>
            </a:fld>
            <a:endParaRPr lang="ko-KR" altLang="en-US"/>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99"/>
            <a:ext cx="30276413" cy="42802064"/>
          </a:xfrm>
          <a:prstGeom prst="rect">
            <a:avLst/>
          </a:prstGeom>
        </p:spPr>
      </p:pic>
    </p:spTree>
    <p:extLst>
      <p:ext uri="{BB962C8B-B14F-4D97-AF65-F5344CB8AC3E}">
        <p14:creationId xmlns:p14="http://schemas.microsoft.com/office/powerpoint/2010/main" val="3342927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20E0CB4E-6FA7-43A9-8C9F-DD0C6E95B116}" type="datetimeFigureOut">
              <a:rPr lang="ko-KR" altLang="en-US" smtClean="0"/>
              <a:t>2022-05-02</a:t>
            </a:fld>
            <a:endParaRPr lang="ko-KR" alt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5555E340-21E0-402F-8489-5A9DC846A58E}" type="slidenum">
              <a:rPr lang="ko-KR" altLang="en-US" smtClean="0"/>
              <a:t>‹#›</a:t>
            </a:fld>
            <a:endParaRPr lang="ko-KR" altLang="en-US"/>
          </a:p>
        </p:txBody>
      </p:sp>
      <p:pic>
        <p:nvPicPr>
          <p:cNvPr id="7" name="그림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699"/>
            <a:ext cx="30276413" cy="42802064"/>
          </a:xfrm>
          <a:prstGeom prst="rect">
            <a:avLst/>
          </a:prstGeom>
        </p:spPr>
      </p:pic>
    </p:spTree>
    <p:extLst>
      <p:ext uri="{BB962C8B-B14F-4D97-AF65-F5344CB8AC3E}">
        <p14:creationId xmlns:p14="http://schemas.microsoft.com/office/powerpoint/2010/main" val="280879238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3027487" rtl="0" eaLnBrk="1" latinLnBrk="1"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1"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1"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1"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1" hangingPunct="1">
        <a:defRPr sz="5960" kern="1200">
          <a:solidFill>
            <a:schemeClr val="tx1"/>
          </a:solidFill>
          <a:latin typeface="+mn-lt"/>
          <a:ea typeface="+mn-ea"/>
          <a:cs typeface="+mn-cs"/>
        </a:defRPr>
      </a:lvl1pPr>
      <a:lvl2pPr marL="1513743" algn="l" defTabSz="3027487" rtl="0" eaLnBrk="1" latinLnBrk="1" hangingPunct="1">
        <a:defRPr sz="5960" kern="1200">
          <a:solidFill>
            <a:schemeClr val="tx1"/>
          </a:solidFill>
          <a:latin typeface="+mn-lt"/>
          <a:ea typeface="+mn-ea"/>
          <a:cs typeface="+mn-cs"/>
        </a:defRPr>
      </a:lvl2pPr>
      <a:lvl3pPr marL="3027487" algn="l" defTabSz="3027487" rtl="0" eaLnBrk="1" latinLnBrk="1" hangingPunct="1">
        <a:defRPr sz="5960" kern="1200">
          <a:solidFill>
            <a:schemeClr val="tx1"/>
          </a:solidFill>
          <a:latin typeface="+mn-lt"/>
          <a:ea typeface="+mn-ea"/>
          <a:cs typeface="+mn-cs"/>
        </a:defRPr>
      </a:lvl3pPr>
      <a:lvl4pPr marL="4541230" algn="l" defTabSz="3027487" rtl="0" eaLnBrk="1" latinLnBrk="1" hangingPunct="1">
        <a:defRPr sz="5960" kern="1200">
          <a:solidFill>
            <a:schemeClr val="tx1"/>
          </a:solidFill>
          <a:latin typeface="+mn-lt"/>
          <a:ea typeface="+mn-ea"/>
          <a:cs typeface="+mn-cs"/>
        </a:defRPr>
      </a:lvl4pPr>
      <a:lvl5pPr marL="6054974" algn="l" defTabSz="3027487" rtl="0" eaLnBrk="1" latinLnBrk="1" hangingPunct="1">
        <a:defRPr sz="5960" kern="1200">
          <a:solidFill>
            <a:schemeClr val="tx1"/>
          </a:solidFill>
          <a:latin typeface="+mn-lt"/>
          <a:ea typeface="+mn-ea"/>
          <a:cs typeface="+mn-cs"/>
        </a:defRPr>
      </a:lvl5pPr>
      <a:lvl6pPr marL="7568717" algn="l" defTabSz="3027487" rtl="0" eaLnBrk="1" latinLnBrk="1" hangingPunct="1">
        <a:defRPr sz="5960" kern="1200">
          <a:solidFill>
            <a:schemeClr val="tx1"/>
          </a:solidFill>
          <a:latin typeface="+mn-lt"/>
          <a:ea typeface="+mn-ea"/>
          <a:cs typeface="+mn-cs"/>
        </a:defRPr>
      </a:lvl6pPr>
      <a:lvl7pPr marL="9082461" algn="l" defTabSz="3027487" rtl="0" eaLnBrk="1" latinLnBrk="1" hangingPunct="1">
        <a:defRPr sz="5960" kern="1200">
          <a:solidFill>
            <a:schemeClr val="tx1"/>
          </a:solidFill>
          <a:latin typeface="+mn-lt"/>
          <a:ea typeface="+mn-ea"/>
          <a:cs typeface="+mn-cs"/>
        </a:defRPr>
      </a:lvl7pPr>
      <a:lvl8pPr marL="10596204" algn="l" defTabSz="3027487" rtl="0" eaLnBrk="1" latinLnBrk="1" hangingPunct="1">
        <a:defRPr sz="5960" kern="1200">
          <a:solidFill>
            <a:schemeClr val="tx1"/>
          </a:solidFill>
          <a:latin typeface="+mn-lt"/>
          <a:ea typeface="+mn-ea"/>
          <a:cs typeface="+mn-cs"/>
        </a:defRPr>
      </a:lvl8pPr>
      <a:lvl9pPr marL="12109948" algn="l" defTabSz="3027487" rtl="0" eaLnBrk="1" latinLnBrk="1"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4.emf"/><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5.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모서리가 둥근 직사각형 4"/>
          <p:cNvSpPr/>
          <p:nvPr/>
        </p:nvSpPr>
        <p:spPr>
          <a:xfrm>
            <a:off x="2946400" y="8280400"/>
            <a:ext cx="24841200" cy="274320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ln w="28575">
                  <a:noFill/>
                  <a:prstDash val="dash"/>
                </a:ln>
                <a:solidFill>
                  <a:schemeClr val="tx1"/>
                </a:solidFill>
              </a:rPr>
              <a:t>제목</a:t>
            </a:r>
            <a:r>
              <a:rPr lang="en-US" altLang="ko-KR" dirty="0" smtClean="0">
                <a:ln w="28575">
                  <a:noFill/>
                  <a:prstDash val="dash"/>
                </a:ln>
                <a:solidFill>
                  <a:schemeClr val="tx1"/>
                </a:solidFill>
              </a:rPr>
              <a:t>, </a:t>
            </a:r>
            <a:r>
              <a:rPr lang="ko-KR" altLang="en-US" dirty="0" smtClean="0">
                <a:ln w="28575">
                  <a:noFill/>
                  <a:prstDash val="dash"/>
                </a:ln>
                <a:solidFill>
                  <a:schemeClr val="tx1"/>
                </a:solidFill>
              </a:rPr>
              <a:t>저자</a:t>
            </a:r>
            <a:r>
              <a:rPr lang="en-US" altLang="ko-KR" dirty="0" smtClean="0">
                <a:ln w="28575">
                  <a:noFill/>
                  <a:prstDash val="dash"/>
                </a:ln>
                <a:solidFill>
                  <a:schemeClr val="tx1"/>
                </a:solidFill>
              </a:rPr>
              <a:t>, </a:t>
            </a:r>
            <a:r>
              <a:rPr lang="ko-KR" altLang="en-US" dirty="0" smtClean="0">
                <a:ln w="28575">
                  <a:noFill/>
                  <a:prstDash val="dash"/>
                </a:ln>
                <a:solidFill>
                  <a:schemeClr val="tx1"/>
                </a:solidFill>
              </a:rPr>
              <a:t>소속 등 논문 정보</a:t>
            </a:r>
            <a:r>
              <a:rPr lang="en-US" altLang="ko-KR" dirty="0" smtClean="0">
                <a:ln w="28575">
                  <a:noFill/>
                  <a:prstDash val="dash"/>
                </a:ln>
                <a:solidFill>
                  <a:schemeClr val="tx1"/>
                </a:solidFill>
              </a:rPr>
              <a:t> </a:t>
            </a:r>
            <a:endParaRPr lang="ko-KR" altLang="en-US" dirty="0">
              <a:ln w="28575">
                <a:noFill/>
                <a:prstDash val="dash"/>
              </a:ln>
              <a:solidFill>
                <a:schemeClr val="tx1"/>
              </a:solidFill>
            </a:endParaRPr>
          </a:p>
        </p:txBody>
      </p:sp>
      <p:sp>
        <p:nvSpPr>
          <p:cNvPr id="6" name="모서리가 둥근 직사각형 5"/>
          <p:cNvSpPr/>
          <p:nvPr/>
        </p:nvSpPr>
        <p:spPr>
          <a:xfrm>
            <a:off x="2946400" y="12065000"/>
            <a:ext cx="11938000" cy="355600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ln w="28575">
                  <a:noFill/>
                  <a:prstDash val="dash"/>
                </a:ln>
                <a:solidFill>
                  <a:schemeClr val="tx1"/>
                </a:solidFill>
              </a:rPr>
              <a:t>서론</a:t>
            </a:r>
            <a:endParaRPr lang="en-US" altLang="ko-KR" dirty="0" smtClean="0">
              <a:ln w="28575">
                <a:noFill/>
                <a:prstDash val="dash"/>
              </a:ln>
              <a:solidFill>
                <a:schemeClr val="tx1"/>
              </a:solidFill>
            </a:endParaRPr>
          </a:p>
          <a:p>
            <a:pPr algn="ctr"/>
            <a:r>
              <a:rPr lang="ko-KR" altLang="en-US" dirty="0" smtClean="0">
                <a:ln w="28575">
                  <a:noFill/>
                  <a:prstDash val="dash"/>
                </a:ln>
                <a:solidFill>
                  <a:schemeClr val="tx1"/>
                </a:solidFill>
              </a:rPr>
              <a:t>서술형 또는 </a:t>
            </a:r>
            <a:r>
              <a:rPr lang="ko-KR" altLang="en-US" dirty="0" err="1" smtClean="0">
                <a:ln w="28575">
                  <a:noFill/>
                  <a:prstDash val="dash"/>
                </a:ln>
                <a:solidFill>
                  <a:schemeClr val="tx1"/>
                </a:solidFill>
              </a:rPr>
              <a:t>요약형으로</a:t>
            </a:r>
            <a:endParaRPr lang="en-US" altLang="ko-KR" dirty="0">
              <a:ln w="28575">
                <a:noFill/>
                <a:prstDash val="dash"/>
              </a:ln>
              <a:solidFill>
                <a:schemeClr val="tx1"/>
              </a:solidFill>
            </a:endParaRPr>
          </a:p>
          <a:p>
            <a:pPr algn="ctr"/>
            <a:r>
              <a:rPr lang="en-US" altLang="ko-KR" dirty="0" smtClean="0">
                <a:ln w="28575">
                  <a:noFill/>
                  <a:prstDash val="dash"/>
                </a:ln>
                <a:solidFill>
                  <a:schemeClr val="tx1"/>
                </a:solidFill>
              </a:rPr>
              <a:t>2</a:t>
            </a:r>
            <a:r>
              <a:rPr lang="ko-KR" altLang="en-US" dirty="0" smtClean="0">
                <a:ln w="28575">
                  <a:noFill/>
                  <a:prstDash val="dash"/>
                </a:ln>
                <a:solidFill>
                  <a:schemeClr val="tx1"/>
                </a:solidFill>
              </a:rPr>
              <a:t>항목 이상</a:t>
            </a:r>
            <a:endParaRPr lang="ko-KR" altLang="en-US" dirty="0">
              <a:ln w="28575">
                <a:noFill/>
                <a:prstDash val="dash"/>
              </a:ln>
              <a:solidFill>
                <a:schemeClr val="tx1"/>
              </a:solidFill>
            </a:endParaRPr>
          </a:p>
        </p:txBody>
      </p:sp>
      <p:sp>
        <p:nvSpPr>
          <p:cNvPr id="8" name="모서리가 둥근 직사각형 7"/>
          <p:cNvSpPr/>
          <p:nvPr/>
        </p:nvSpPr>
        <p:spPr>
          <a:xfrm>
            <a:off x="2946400" y="16662400"/>
            <a:ext cx="24841200" cy="18745200"/>
          </a:xfrm>
          <a:prstGeom prst="roundRect">
            <a:avLst>
              <a:gd name="adj" fmla="val 628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ln w="28575">
                  <a:noFill/>
                  <a:prstDash val="dash"/>
                </a:ln>
                <a:solidFill>
                  <a:schemeClr val="tx1"/>
                </a:solidFill>
              </a:rPr>
              <a:t>본론</a:t>
            </a:r>
            <a:endParaRPr lang="en-US" altLang="ko-KR" dirty="0" smtClean="0">
              <a:ln w="28575">
                <a:noFill/>
                <a:prstDash val="dash"/>
              </a:ln>
              <a:solidFill>
                <a:schemeClr val="tx1"/>
              </a:solidFill>
            </a:endParaRPr>
          </a:p>
          <a:p>
            <a:pPr algn="ctr"/>
            <a:r>
              <a:rPr lang="ko-KR" altLang="en-US" dirty="0" smtClean="0">
                <a:ln w="28575">
                  <a:noFill/>
                  <a:prstDash val="dash"/>
                </a:ln>
                <a:solidFill>
                  <a:schemeClr val="tx1"/>
                </a:solidFill>
              </a:rPr>
              <a:t>개념 및 기술</a:t>
            </a:r>
            <a:r>
              <a:rPr lang="en-US" altLang="ko-KR" dirty="0" smtClean="0">
                <a:ln w="28575">
                  <a:noFill/>
                  <a:prstDash val="dash"/>
                </a:ln>
                <a:solidFill>
                  <a:schemeClr val="tx1"/>
                </a:solidFill>
              </a:rPr>
              <a:t>, </a:t>
            </a:r>
            <a:r>
              <a:rPr lang="ko-KR" altLang="en-US" dirty="0" smtClean="0">
                <a:ln w="28575">
                  <a:noFill/>
                  <a:prstDash val="dash"/>
                </a:ln>
                <a:solidFill>
                  <a:schemeClr val="tx1"/>
                </a:solidFill>
              </a:rPr>
              <a:t>회로 설계 및 제작</a:t>
            </a:r>
            <a:r>
              <a:rPr lang="en-US" altLang="ko-KR" dirty="0" smtClean="0">
                <a:ln w="28575">
                  <a:noFill/>
                  <a:prstDash val="dash"/>
                </a:ln>
                <a:solidFill>
                  <a:schemeClr val="tx1"/>
                </a:solidFill>
              </a:rPr>
              <a:t>, </a:t>
            </a:r>
            <a:r>
              <a:rPr lang="ko-KR" altLang="en-US" dirty="0" smtClean="0">
                <a:ln w="28575">
                  <a:noFill/>
                  <a:prstDash val="dash"/>
                </a:ln>
                <a:solidFill>
                  <a:schemeClr val="tx1"/>
                </a:solidFill>
              </a:rPr>
              <a:t>칩 측정 결과 등 </a:t>
            </a:r>
            <a:r>
              <a:rPr lang="en-US" altLang="ko-KR" dirty="0" smtClean="0">
                <a:ln w="28575">
                  <a:noFill/>
                  <a:prstDash val="dash"/>
                </a:ln>
                <a:solidFill>
                  <a:schemeClr val="tx1"/>
                </a:solidFill>
              </a:rPr>
              <a:t>(</a:t>
            </a:r>
            <a:r>
              <a:rPr lang="ko-KR" altLang="en-US" dirty="0" smtClean="0">
                <a:ln w="28575">
                  <a:noFill/>
                  <a:prstDash val="dash"/>
                </a:ln>
                <a:solidFill>
                  <a:schemeClr val="tx1"/>
                </a:solidFill>
              </a:rPr>
              <a:t>예시</a:t>
            </a:r>
            <a:r>
              <a:rPr lang="en-US" altLang="ko-KR" dirty="0" smtClean="0">
                <a:ln w="28575">
                  <a:noFill/>
                  <a:prstDash val="dash"/>
                </a:ln>
                <a:solidFill>
                  <a:schemeClr val="tx1"/>
                </a:solidFill>
              </a:rPr>
              <a:t>)</a:t>
            </a:r>
          </a:p>
          <a:p>
            <a:pPr algn="ctr"/>
            <a:r>
              <a:rPr lang="ko-KR" altLang="en-US" dirty="0" smtClean="0">
                <a:ln w="28575">
                  <a:noFill/>
                  <a:prstDash val="dash"/>
                </a:ln>
                <a:solidFill>
                  <a:schemeClr val="tx1"/>
                </a:solidFill>
              </a:rPr>
              <a:t>구체적인 내용 작성</a:t>
            </a:r>
            <a:endParaRPr lang="en-US" altLang="ko-KR" dirty="0">
              <a:ln w="28575">
                <a:noFill/>
                <a:prstDash val="dash"/>
              </a:ln>
              <a:solidFill>
                <a:schemeClr val="tx1"/>
              </a:solidFill>
            </a:endParaRPr>
          </a:p>
        </p:txBody>
      </p:sp>
      <p:sp>
        <p:nvSpPr>
          <p:cNvPr id="9" name="모서리가 둥근 직사각형 8"/>
          <p:cNvSpPr/>
          <p:nvPr/>
        </p:nvSpPr>
        <p:spPr>
          <a:xfrm>
            <a:off x="2946400" y="4127500"/>
            <a:ext cx="24841200" cy="3276600"/>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ln w="28575">
                  <a:noFill/>
                  <a:prstDash val="dash"/>
                </a:ln>
                <a:solidFill>
                  <a:schemeClr val="tx1"/>
                </a:solidFill>
              </a:rPr>
              <a:t>A0 </a:t>
            </a:r>
            <a:r>
              <a:rPr lang="ko-KR" altLang="en-US" dirty="0" smtClean="0">
                <a:ln w="28575">
                  <a:noFill/>
                  <a:prstDash val="dash"/>
                </a:ln>
                <a:solidFill>
                  <a:schemeClr val="tx1"/>
                </a:solidFill>
              </a:rPr>
              <a:t>사이즈</a:t>
            </a:r>
            <a:r>
              <a:rPr lang="en-US" altLang="ko-KR" dirty="0" smtClean="0">
                <a:ln w="28575">
                  <a:noFill/>
                  <a:prstDash val="dash"/>
                </a:ln>
                <a:solidFill>
                  <a:schemeClr val="tx1"/>
                </a:solidFill>
              </a:rPr>
              <a:t>, IDEC </a:t>
            </a:r>
            <a:r>
              <a:rPr lang="ko-KR" altLang="en-US" dirty="0" smtClean="0">
                <a:ln w="28575">
                  <a:noFill/>
                  <a:prstDash val="dash"/>
                </a:ln>
                <a:solidFill>
                  <a:schemeClr val="tx1"/>
                </a:solidFill>
              </a:rPr>
              <a:t>템플릿 이용</a:t>
            </a:r>
            <a:r>
              <a:rPr lang="en-US" altLang="ko-KR" dirty="0" smtClean="0">
                <a:ln w="28575">
                  <a:noFill/>
                  <a:prstDash val="dash"/>
                </a:ln>
                <a:solidFill>
                  <a:schemeClr val="tx1"/>
                </a:solidFill>
              </a:rPr>
              <a:t>, </a:t>
            </a:r>
            <a:r>
              <a:rPr lang="ko-KR" altLang="en-US" dirty="0" smtClean="0">
                <a:ln w="28575">
                  <a:noFill/>
                  <a:prstDash val="dash"/>
                </a:ln>
                <a:solidFill>
                  <a:schemeClr val="tx1"/>
                </a:solidFill>
              </a:rPr>
              <a:t>자유 레이아웃</a:t>
            </a:r>
            <a:endParaRPr lang="en-US" altLang="ko-KR" dirty="0" smtClean="0">
              <a:ln w="28575">
                <a:noFill/>
                <a:prstDash val="dash"/>
              </a:ln>
              <a:solidFill>
                <a:schemeClr val="tx1"/>
              </a:solidFill>
            </a:endParaRPr>
          </a:p>
          <a:p>
            <a:pPr algn="ctr"/>
            <a:endParaRPr lang="en-US" altLang="ko-KR" sz="3200" dirty="0" smtClean="0">
              <a:ln w="28575">
                <a:noFill/>
                <a:prstDash val="dash"/>
              </a:ln>
              <a:solidFill>
                <a:schemeClr val="tx1"/>
              </a:solidFill>
            </a:endParaRPr>
          </a:p>
          <a:p>
            <a:r>
              <a:rPr lang="ko-KR" altLang="en-US" dirty="0" smtClean="0">
                <a:ln w="28575">
                  <a:noFill/>
                  <a:prstDash val="dash"/>
                </a:ln>
                <a:solidFill>
                  <a:schemeClr val="tx1"/>
                </a:solidFill>
              </a:rPr>
              <a:t>예시</a:t>
            </a:r>
            <a:r>
              <a:rPr lang="en-US" altLang="ko-KR" dirty="0" smtClean="0">
                <a:ln w="28575">
                  <a:noFill/>
                  <a:prstDash val="dash"/>
                </a:ln>
                <a:solidFill>
                  <a:schemeClr val="tx1"/>
                </a:solidFill>
              </a:rPr>
              <a:t>) </a:t>
            </a:r>
            <a:endParaRPr lang="ko-KR" altLang="en-US" dirty="0">
              <a:ln w="28575">
                <a:noFill/>
                <a:prstDash val="dash"/>
              </a:ln>
              <a:solidFill>
                <a:schemeClr val="tx1"/>
              </a:solidFill>
            </a:endParaRPr>
          </a:p>
        </p:txBody>
      </p:sp>
      <p:sp>
        <p:nvSpPr>
          <p:cNvPr id="11" name="모서리가 둥근 직사각형 10"/>
          <p:cNvSpPr/>
          <p:nvPr/>
        </p:nvSpPr>
        <p:spPr>
          <a:xfrm>
            <a:off x="15849600" y="36474400"/>
            <a:ext cx="11938000" cy="355600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ln w="28575">
                  <a:noFill/>
                  <a:prstDash val="dash"/>
                </a:ln>
                <a:solidFill>
                  <a:schemeClr val="tx1"/>
                </a:solidFill>
              </a:rPr>
              <a:t>결</a:t>
            </a:r>
            <a:r>
              <a:rPr lang="ko-KR" altLang="en-US" dirty="0" smtClean="0">
                <a:ln w="28575">
                  <a:noFill/>
                  <a:prstDash val="dash"/>
                </a:ln>
                <a:solidFill>
                  <a:schemeClr val="tx1"/>
                </a:solidFill>
              </a:rPr>
              <a:t>론</a:t>
            </a:r>
            <a:endParaRPr lang="en-US" altLang="ko-KR" dirty="0" smtClean="0">
              <a:ln w="28575">
                <a:noFill/>
                <a:prstDash val="dash"/>
              </a:ln>
              <a:solidFill>
                <a:schemeClr val="tx1"/>
              </a:solidFill>
            </a:endParaRPr>
          </a:p>
          <a:p>
            <a:pPr algn="ctr"/>
            <a:r>
              <a:rPr lang="ko-KR" altLang="en-US" dirty="0" smtClean="0">
                <a:ln w="28575">
                  <a:noFill/>
                  <a:prstDash val="dash"/>
                </a:ln>
                <a:solidFill>
                  <a:schemeClr val="tx1"/>
                </a:solidFill>
              </a:rPr>
              <a:t>서술형 또는 </a:t>
            </a:r>
            <a:r>
              <a:rPr lang="ko-KR" altLang="en-US" dirty="0" err="1" smtClean="0">
                <a:ln w="28575">
                  <a:noFill/>
                  <a:prstDash val="dash"/>
                </a:ln>
                <a:solidFill>
                  <a:schemeClr val="tx1"/>
                </a:solidFill>
              </a:rPr>
              <a:t>요약형으로</a:t>
            </a:r>
            <a:endParaRPr lang="en-US" altLang="ko-KR" dirty="0">
              <a:ln w="28575">
                <a:noFill/>
                <a:prstDash val="dash"/>
              </a:ln>
              <a:solidFill>
                <a:schemeClr val="tx1"/>
              </a:solidFill>
            </a:endParaRPr>
          </a:p>
          <a:p>
            <a:pPr algn="ctr"/>
            <a:r>
              <a:rPr lang="en-US" altLang="ko-KR" dirty="0" smtClean="0">
                <a:ln w="28575">
                  <a:noFill/>
                  <a:prstDash val="dash"/>
                </a:ln>
                <a:solidFill>
                  <a:schemeClr val="tx1"/>
                </a:solidFill>
              </a:rPr>
              <a:t>2</a:t>
            </a:r>
            <a:r>
              <a:rPr lang="ko-KR" altLang="en-US" dirty="0" smtClean="0">
                <a:ln w="28575">
                  <a:noFill/>
                  <a:prstDash val="dash"/>
                </a:ln>
                <a:solidFill>
                  <a:schemeClr val="tx1"/>
                </a:solidFill>
              </a:rPr>
              <a:t>항목 이상</a:t>
            </a:r>
            <a:endParaRPr lang="ko-KR" altLang="en-US" dirty="0">
              <a:ln w="28575">
                <a:noFill/>
                <a:prstDash val="dash"/>
              </a:ln>
              <a:solidFill>
                <a:schemeClr val="tx1"/>
              </a:solidFill>
            </a:endParaRPr>
          </a:p>
        </p:txBody>
      </p:sp>
    </p:spTree>
    <p:extLst>
      <p:ext uri="{BB962C8B-B14F-4D97-AF65-F5344CB8AC3E}">
        <p14:creationId xmlns:p14="http://schemas.microsoft.com/office/powerpoint/2010/main" val="612776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610984" y="18123636"/>
            <a:ext cx="13289353" cy="13142059"/>
          </a:xfrm>
          <a:prstGeom prst="rect">
            <a:avLst/>
          </a:prstGeom>
          <a:noFill/>
        </p:spPr>
        <p:txBody>
          <a:bodyPr wrap="square" rtlCol="0">
            <a:spAutoFit/>
          </a:bodyPr>
          <a:lstStyle/>
          <a:p>
            <a:pPr algn="ctr"/>
            <a:r>
              <a:rPr lang="en-US" altLang="ko-KR" sz="4400" b="1" dirty="0" smtClean="0">
                <a:latin typeface="Times New Roman" panose="02020603050405020304" pitchFamily="18" charset="0"/>
                <a:cs typeface="Times New Roman" panose="02020603050405020304" pitchFamily="18" charset="0"/>
              </a:rPr>
              <a:t>&lt;Schematic of Receiver&gt;</a:t>
            </a:r>
            <a:endParaRPr lang="en-US" altLang="ko-KR" sz="4400" b="1" dirty="0" smtClean="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r>
              <a:rPr lang="en-US" altLang="ko-KR" sz="3200" dirty="0" smtClean="0">
                <a:latin typeface="Times New Roman" panose="02020603050405020304" pitchFamily="18" charset="0"/>
                <a:cs typeface="Times New Roman" panose="02020603050405020304" pitchFamily="18" charset="0"/>
              </a:rPr>
              <a:t> In this work, we proposed an RF-to-BB receiver architecture in which DC bias current is shared between an LNA and a </a:t>
            </a:r>
            <a:r>
              <a:rPr lang="en-US" altLang="ko-KR" sz="3200" dirty="0" err="1" smtClean="0">
                <a:latin typeface="Times New Roman" panose="02020603050405020304" pitchFamily="18" charset="0"/>
                <a:cs typeface="Times New Roman" panose="02020603050405020304" pitchFamily="18" charset="0"/>
              </a:rPr>
              <a:t>transimpedance</a:t>
            </a:r>
            <a:r>
              <a:rPr lang="en-US" altLang="ko-KR" sz="3200" dirty="0" smtClean="0">
                <a:latin typeface="Times New Roman" panose="02020603050405020304" pitchFamily="18" charset="0"/>
                <a:cs typeface="Times New Roman" panose="02020603050405020304" pitchFamily="18" charset="0"/>
              </a:rPr>
              <a:t> amplifier (TIA). A wideband impedance matching characteristic is achieved using resistive feedback, and single-to-differential (S2D) is implemented through a source-follower buffer. A double-balanced current mode passive mixer driven by a non-overlapping 25% duty-cycle LO was used to realize the frequency down-conversion, which could increase the conversion gain, reduce the </a:t>
            </a:r>
            <a:r>
              <a:rPr lang="en-US" altLang="ko-KR" sz="3200" dirty="0" err="1" smtClean="0">
                <a:latin typeface="Times New Roman" panose="02020603050405020304" pitchFamily="18" charset="0"/>
                <a:cs typeface="Times New Roman" panose="02020603050405020304" pitchFamily="18" charset="0"/>
              </a:rPr>
              <a:t>nois</a:t>
            </a:r>
            <a:r>
              <a:rPr lang="en-US" altLang="ko-KR" sz="3200" dirty="0" smtClean="0">
                <a:latin typeface="Times New Roman" panose="02020603050405020304" pitchFamily="18" charset="0"/>
                <a:cs typeface="Times New Roman" panose="02020603050405020304" pitchFamily="18" charset="0"/>
              </a:rPr>
              <a:t>, and enhance the linearity of the </a:t>
            </a:r>
            <a:r>
              <a:rPr lang="en-US" altLang="ko-KR" sz="3200" dirty="0" err="1" smtClean="0">
                <a:latin typeface="Times New Roman" panose="02020603050405020304" pitchFamily="18" charset="0"/>
                <a:cs typeface="Times New Roman" panose="02020603050405020304" pitchFamily="18" charset="0"/>
              </a:rPr>
              <a:t>arcutecture</a:t>
            </a:r>
            <a:r>
              <a:rPr lang="en-US" altLang="ko-KR" sz="3200" dirty="0" smtClean="0">
                <a:latin typeface="Times New Roman" panose="02020603050405020304" pitchFamily="18" charset="0"/>
                <a:cs typeface="Times New Roman" panose="02020603050405020304" pitchFamily="18" charset="0"/>
              </a:rPr>
              <a:t>.</a:t>
            </a:r>
            <a:br>
              <a:rPr lang="en-US" altLang="ko-KR" sz="3200" dirty="0" smtClean="0">
                <a:latin typeface="Times New Roman" panose="02020603050405020304" pitchFamily="18" charset="0"/>
                <a:cs typeface="Times New Roman" panose="02020603050405020304" pitchFamily="18" charset="0"/>
              </a:rPr>
            </a:br>
            <a:r>
              <a:rPr lang="en-US" altLang="ko-KR" sz="3200" dirty="0" smtClean="0">
                <a:latin typeface="Times New Roman" panose="02020603050405020304" pitchFamily="18" charset="0"/>
                <a:cs typeface="Times New Roman" panose="02020603050405020304" pitchFamily="18" charset="0"/>
              </a:rPr>
              <a:t> </a:t>
            </a:r>
            <a:endParaRPr lang="en-US" altLang="ko-KR" sz="3200" dirty="0" smtClean="0">
              <a:latin typeface="Times New Roman" panose="02020603050405020304" pitchFamily="18" charset="0"/>
              <a:cs typeface="Times New Roman" panose="02020603050405020304" pitchFamily="18" charset="0"/>
            </a:endParaRPr>
          </a:p>
        </p:txBody>
      </p:sp>
      <p:sp>
        <p:nvSpPr>
          <p:cNvPr id="24" name="TextBox 23"/>
          <p:cNvSpPr txBox="1"/>
          <p:nvPr/>
        </p:nvSpPr>
        <p:spPr>
          <a:xfrm>
            <a:off x="1662228" y="31051076"/>
            <a:ext cx="13085709" cy="9387185"/>
          </a:xfrm>
          <a:prstGeom prst="rect">
            <a:avLst/>
          </a:prstGeom>
          <a:noFill/>
        </p:spPr>
        <p:txBody>
          <a:bodyPr wrap="square" rtlCol="0">
            <a:spAutoFit/>
          </a:bodyPr>
          <a:lstStyle/>
          <a:p>
            <a:pPr algn="ctr"/>
            <a:r>
              <a:rPr lang="en-US" altLang="ko-KR" sz="4400" b="1" dirty="0" smtClean="0">
                <a:latin typeface="Times New Roman" panose="02020603050405020304" pitchFamily="18" charset="0"/>
                <a:cs typeface="Times New Roman" panose="02020603050405020304" pitchFamily="18" charset="0"/>
              </a:rPr>
              <a:t>&lt;Simulation Results&gt;</a:t>
            </a: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40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3600" dirty="0" smtClean="0">
              <a:latin typeface="Times New Roman" panose="02020603050405020304" pitchFamily="18" charset="0"/>
              <a:cs typeface="Times New Roman" panose="02020603050405020304" pitchFamily="18" charset="0"/>
            </a:endParaRPr>
          </a:p>
          <a:p>
            <a:endParaRPr lang="en-US" altLang="ko-KR" sz="3600" dirty="0" smtClean="0">
              <a:latin typeface="Times New Roman" panose="02020603050405020304" pitchFamily="18" charset="0"/>
              <a:cs typeface="Times New Roman" panose="02020603050405020304" pitchFamily="18" charset="0"/>
            </a:endParaRPr>
          </a:p>
          <a:p>
            <a:endParaRPr lang="en-US" altLang="ko-KR" sz="3600" dirty="0">
              <a:latin typeface="Times New Roman" panose="02020603050405020304" pitchFamily="18" charset="0"/>
              <a:cs typeface="Times New Roman" panose="02020603050405020304" pitchFamily="18" charset="0"/>
            </a:endParaRPr>
          </a:p>
          <a:p>
            <a:r>
              <a:rPr lang="en-US" altLang="ko-KR" sz="3200" dirty="0" smtClean="0">
                <a:latin typeface="Times New Roman" panose="02020603050405020304" pitchFamily="18" charset="0"/>
                <a:cs typeface="Times New Roman" panose="02020603050405020304" pitchFamily="18" charset="0"/>
              </a:rPr>
              <a:t> The </a:t>
            </a:r>
            <a:r>
              <a:rPr lang="en-US" altLang="ko-KR" sz="3200" dirty="0">
                <a:latin typeface="Times New Roman" panose="02020603050405020304" pitchFamily="18" charset="0"/>
                <a:cs typeface="Times New Roman" panose="02020603050405020304" pitchFamily="18" charset="0"/>
              </a:rPr>
              <a:t>proposed receiver was designed using a 65-nm CMOS process, and showed a NF of less than 7.3 dB, a conversion gain (CG) of </a:t>
            </a:r>
            <a:r>
              <a:rPr lang="en-US" altLang="ko-KR" sz="3200" dirty="0" smtClean="0">
                <a:latin typeface="Times New Roman" panose="02020603050405020304" pitchFamily="18" charset="0"/>
                <a:cs typeface="Times New Roman" panose="02020603050405020304" pitchFamily="18" charset="0"/>
              </a:rPr>
              <a:t>33.7 </a:t>
            </a:r>
            <a:r>
              <a:rPr lang="en-US" altLang="ko-KR" sz="3200" dirty="0">
                <a:latin typeface="Times New Roman" panose="02020603050405020304" pitchFamily="18" charset="0"/>
                <a:cs typeface="Times New Roman" panose="02020603050405020304" pitchFamily="18" charset="0"/>
              </a:rPr>
              <a:t>dB, and an input return loss (S11) of less than -10 dB over 0.1-1 GHz in the simulation. The simulated IIP3 of the designed receiver was -27.2 </a:t>
            </a:r>
            <a:r>
              <a:rPr lang="en-US" altLang="ko-KR" sz="3200" dirty="0" err="1">
                <a:latin typeface="Times New Roman" panose="02020603050405020304" pitchFamily="18" charset="0"/>
                <a:cs typeface="Times New Roman" panose="02020603050405020304" pitchFamily="18" charset="0"/>
              </a:rPr>
              <a:t>dBm</a:t>
            </a:r>
            <a:r>
              <a:rPr lang="en-US" altLang="ko-KR" sz="3200" dirty="0">
                <a:latin typeface="Times New Roman" panose="02020603050405020304" pitchFamily="18" charset="0"/>
                <a:cs typeface="Times New Roman" panose="02020603050405020304" pitchFamily="18" charset="0"/>
              </a:rPr>
              <a:t> with dc power consumption of 15.9 </a:t>
            </a:r>
            <a:r>
              <a:rPr lang="en-US" altLang="ko-KR" sz="3200" dirty="0" err="1">
                <a:latin typeface="Times New Roman" panose="02020603050405020304" pitchFamily="18" charset="0"/>
                <a:cs typeface="Times New Roman" panose="02020603050405020304" pitchFamily="18" charset="0"/>
              </a:rPr>
              <a:t>mW</a:t>
            </a:r>
            <a:r>
              <a:rPr lang="en-US" altLang="ko-KR" sz="3200" dirty="0">
                <a:latin typeface="Times New Roman" panose="02020603050405020304" pitchFamily="18" charset="0"/>
                <a:cs typeface="Times New Roman" panose="02020603050405020304" pitchFamily="18" charset="0"/>
              </a:rPr>
              <a:t>.</a:t>
            </a:r>
            <a:endParaRPr lang="en-US" altLang="ko-KR" sz="3200" dirty="0" smtClean="0">
              <a:latin typeface="Times New Roman" panose="02020603050405020304" pitchFamily="18" charset="0"/>
              <a:cs typeface="Times New Roman" panose="02020603050405020304" pitchFamily="18" charset="0"/>
            </a:endParaRPr>
          </a:p>
        </p:txBody>
      </p:sp>
      <p:sp>
        <p:nvSpPr>
          <p:cNvPr id="7" name="모서리가 둥근 직사각형 6"/>
          <p:cNvSpPr/>
          <p:nvPr/>
        </p:nvSpPr>
        <p:spPr>
          <a:xfrm>
            <a:off x="863600" y="3962400"/>
            <a:ext cx="28803600" cy="5455954"/>
          </a:xfrm>
          <a:prstGeom prst="roundRect">
            <a:avLst/>
          </a:prstGeom>
          <a:noFill/>
          <a:ln w="12700" cap="flat" cmpd="sng" algn="ctr">
            <a:solidFill>
              <a:sysClr val="windowText" lastClr="000000"/>
            </a:solidFill>
            <a:prstDash val="dash"/>
            <a:miter lim="800000"/>
          </a:ln>
          <a:effectLst/>
        </p:spPr>
        <p:txBody>
          <a:bodyPr rtlCol="0" anchor="ctr"/>
          <a:lstStyle/>
          <a:p>
            <a:pPr marL="0" marR="0" lvl="0" indent="0" algn="ctr" defTabSz="3507730" eaLnBrk="1" fontAlgn="auto" latinLnBrk="1" hangingPunct="1">
              <a:lnSpc>
                <a:spcPct val="100000"/>
              </a:lnSpc>
              <a:spcBef>
                <a:spcPts val="0"/>
              </a:spcBef>
              <a:spcAft>
                <a:spcPts val="0"/>
              </a:spcAft>
              <a:buClrTx/>
              <a:buSzTx/>
              <a:buFontTx/>
              <a:buNone/>
              <a:tabLst/>
              <a:defRPr/>
            </a:pPr>
            <a:r>
              <a:rPr kumimoji="0" lang="en-US" altLang="ko-KR" sz="80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A</a:t>
            </a:r>
            <a:r>
              <a:rPr kumimoji="0" lang="en-US" altLang="ko-KR" sz="8000" b="0" i="0" u="none" strike="noStrike" kern="0" cap="none" spc="0" normalizeH="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 Passive Mixer-Based Sub-GHz Receiver Front-End for Fast Spectrum Sensing Functionality</a:t>
            </a:r>
            <a:endParaRPr kumimoji="0" lang="en-US" altLang="ko-KR" sz="8000" b="0" i="0" u="none" strike="noStrike" kern="0" cap="none" spc="0" normalizeH="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endParaRPr>
          </a:p>
          <a:p>
            <a:pPr marL="0" marR="0" lvl="0" indent="0" algn="ctr" defTabSz="3507730" eaLnBrk="1" fontAlgn="auto" latinLnBrk="1" hangingPunct="1">
              <a:lnSpc>
                <a:spcPct val="100000"/>
              </a:lnSpc>
              <a:spcBef>
                <a:spcPts val="0"/>
              </a:spcBef>
              <a:spcAft>
                <a:spcPts val="0"/>
              </a:spcAft>
              <a:buClrTx/>
              <a:buSzTx/>
              <a:buFontTx/>
              <a:buNone/>
              <a:tabLst/>
              <a:defRPr/>
            </a:pPr>
            <a:endParaRPr lang="en-US" altLang="ko-KR" sz="6905" kern="0" baseline="0" dirty="0">
              <a:ln w="28575">
                <a:noFill/>
                <a:prstDash val="dash"/>
              </a:ln>
              <a:solidFill>
                <a:prstClr val="black"/>
              </a:solidFill>
              <a:latin typeface="Times" panose="02020603050405020304" pitchFamily="18" charset="0"/>
              <a:ea typeface="맑은 고딕" panose="020B0503020000020004" pitchFamily="50" charset="-127"/>
              <a:cs typeface="Times" panose="02020603050405020304" pitchFamily="18" charset="0"/>
            </a:endParaRPr>
          </a:p>
          <a:p>
            <a:pPr marL="0" marR="0" lvl="0" indent="0" algn="ctr" defTabSz="3507730" eaLnBrk="1" fontAlgn="auto" latinLnBrk="1" hangingPunct="1">
              <a:lnSpc>
                <a:spcPct val="100000"/>
              </a:lnSpc>
              <a:spcBef>
                <a:spcPts val="0"/>
              </a:spcBef>
              <a:spcAft>
                <a:spcPts val="0"/>
              </a:spcAft>
              <a:buClrTx/>
              <a:buSzTx/>
              <a:buFontTx/>
              <a:buNone/>
              <a:tabLst/>
              <a:defRPr/>
            </a:pPr>
            <a:r>
              <a:rPr kumimoji="0" lang="en-US" altLang="ko-KR" sz="4800" b="0" i="0" u="none" strike="noStrike" kern="0" cap="none" spc="0" normalizeH="0" baseline="0" noProof="0" dirty="0" err="1"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Dongmin</a:t>
            </a:r>
            <a:r>
              <a:rPr kumimoji="0" lang="en-US" altLang="ko-KR" sz="48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 </a:t>
            </a:r>
            <a:r>
              <a:rPr kumimoji="0" lang="en-US" altLang="ko-KR" sz="48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Kim and </a:t>
            </a:r>
            <a:r>
              <a:rPr kumimoji="0" lang="en-US" altLang="ko-KR" sz="4800" b="0" i="0" u="none" strike="noStrike" kern="0" cap="none" spc="0" normalizeH="0" baseline="0" noProof="0" dirty="0" err="1"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Donggu</a:t>
            </a:r>
            <a:r>
              <a:rPr kumimoji="0" lang="en-US" altLang="ko-KR" sz="48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 </a:t>
            </a:r>
            <a:r>
              <a:rPr kumimoji="0" lang="en-US" altLang="ko-KR" sz="4800" b="0" i="0" u="none" strike="noStrike" kern="0" cap="none" spc="0" normalizeH="0" baseline="0" noProof="0" dirty="0" err="1"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rPr>
              <a:t>Im</a:t>
            </a:r>
            <a:endParaRPr kumimoji="0" lang="en-US" altLang="ko-KR" sz="48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endParaRPr>
          </a:p>
          <a:p>
            <a:pPr marL="0" marR="0" lvl="0" indent="0" algn="ctr" defTabSz="3507730" eaLnBrk="1" fontAlgn="auto" latinLnBrk="1" hangingPunct="1">
              <a:lnSpc>
                <a:spcPct val="100000"/>
              </a:lnSpc>
              <a:spcBef>
                <a:spcPts val="0"/>
              </a:spcBef>
              <a:spcAft>
                <a:spcPts val="0"/>
              </a:spcAft>
              <a:buClrTx/>
              <a:buSzTx/>
              <a:buFontTx/>
              <a:buNone/>
              <a:tabLst/>
              <a:defRPr/>
            </a:pPr>
            <a:r>
              <a:rPr lang="en-US" altLang="ko-KR" sz="4800" kern="0" dirty="0" smtClean="0">
                <a:ln w="28575">
                  <a:noFill/>
                  <a:prstDash val="dash"/>
                </a:ln>
                <a:solidFill>
                  <a:prstClr val="black"/>
                </a:solidFill>
                <a:latin typeface="Times" panose="02020603050405020304" pitchFamily="18" charset="0"/>
                <a:ea typeface="맑은 고딕" panose="020B0503020000020004" pitchFamily="50" charset="-127"/>
                <a:cs typeface="Times" panose="02020603050405020304" pitchFamily="18" charset="0"/>
              </a:rPr>
              <a:t>Department of Electronic </a:t>
            </a:r>
            <a:r>
              <a:rPr lang="en-US" altLang="ko-KR" sz="4800" kern="0" dirty="0" smtClean="0">
                <a:ln w="28575">
                  <a:noFill/>
                  <a:prstDash val="dash"/>
                </a:ln>
                <a:solidFill>
                  <a:prstClr val="black"/>
                </a:solidFill>
                <a:latin typeface="Times" panose="02020603050405020304" pitchFamily="18" charset="0"/>
                <a:ea typeface="맑은 고딕" panose="020B0503020000020004" pitchFamily="50" charset="-127"/>
                <a:cs typeface="Times" panose="02020603050405020304" pitchFamily="18" charset="0"/>
              </a:rPr>
              <a:t>Engineering</a:t>
            </a:r>
            <a:r>
              <a:rPr lang="en-US" altLang="ko-KR" sz="4800" kern="0" dirty="0" smtClean="0">
                <a:ln w="28575">
                  <a:noFill/>
                  <a:prstDash val="dash"/>
                </a:ln>
                <a:solidFill>
                  <a:prstClr val="black"/>
                </a:solidFill>
                <a:latin typeface="Times" panose="02020603050405020304" pitchFamily="18" charset="0"/>
                <a:ea typeface="맑은 고딕" panose="020B0503020000020004" pitchFamily="50" charset="-127"/>
                <a:cs typeface="Times" panose="02020603050405020304" pitchFamily="18" charset="0"/>
              </a:rPr>
              <a:t>, Jeonbuk National University </a:t>
            </a:r>
            <a:endParaRPr kumimoji="0" lang="ko-KR" altLang="en-US" sz="4800" b="0" i="0" u="none" strike="noStrike" kern="0" cap="none" spc="0" normalizeH="0" baseline="0" noProof="0" dirty="0" smtClean="0">
              <a:ln w="28575">
                <a:noFill/>
                <a:prstDash val="dash"/>
              </a:ln>
              <a:solidFill>
                <a:prstClr val="black"/>
              </a:solidFill>
              <a:effectLst/>
              <a:uLnTx/>
              <a:uFillTx/>
              <a:latin typeface="Times" panose="02020603050405020304" pitchFamily="18" charset="0"/>
              <a:ea typeface="맑은 고딕" panose="020B0503020000020004" pitchFamily="50" charset="-127"/>
              <a:cs typeface="Times" panose="02020603050405020304" pitchFamily="18" charset="0"/>
            </a:endParaRPr>
          </a:p>
        </p:txBody>
      </p:sp>
      <p:sp>
        <p:nvSpPr>
          <p:cNvPr id="10" name="모서리가 둥근 직사각형 9"/>
          <p:cNvSpPr/>
          <p:nvPr/>
        </p:nvSpPr>
        <p:spPr>
          <a:xfrm>
            <a:off x="825500" y="9708093"/>
            <a:ext cx="28803600" cy="7490247"/>
          </a:xfrm>
          <a:prstGeom prst="roundRect">
            <a:avLst>
              <a:gd name="adj" fmla="val 15908"/>
            </a:avLst>
          </a:prstGeom>
          <a:noFill/>
          <a:ln w="12700" cap="flat" cmpd="sng" algn="ctr">
            <a:solidFill>
              <a:sysClr val="windowText" lastClr="000000"/>
            </a:solidFill>
            <a:prstDash val="dash"/>
            <a:miter lim="800000"/>
          </a:ln>
          <a:effectLst/>
        </p:spPr>
        <p:txBody>
          <a:bodyPr tIns="90000" bIns="90000" rtlCol="0" anchor="ctr" anchorCtr="1">
            <a:spAutoFit/>
          </a:bodyPr>
          <a:lstStyle/>
          <a:p>
            <a:pPr lvl="0" algn="just">
              <a:defRPr/>
            </a:pPr>
            <a:r>
              <a:rPr lang="en-US" altLang="ko-KR" sz="3600" kern="0" dirty="0" smtClean="0">
                <a:ln w="28575">
                  <a:noFill/>
                  <a:prstDash val="dash"/>
                </a:ln>
                <a:solidFill>
                  <a:prstClr val="black"/>
                </a:solidFill>
                <a:latin typeface="Times New Roman" panose="02020603050405020304" pitchFamily="18" charset="0"/>
                <a:cs typeface="Times New Roman" panose="02020603050405020304" pitchFamily="18" charset="0"/>
              </a:rPr>
              <a:t> The </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Internet of Things (</a:t>
            </a:r>
            <a:r>
              <a:rPr lang="en-US" altLang="ko-KR" sz="3600" kern="0" dirty="0" err="1">
                <a:ln w="28575">
                  <a:noFill/>
                  <a:prstDash val="dash"/>
                </a:ln>
                <a:solidFill>
                  <a:prstClr val="black"/>
                </a:solidFill>
                <a:latin typeface="Times New Roman" panose="02020603050405020304" pitchFamily="18" charset="0"/>
                <a:cs typeface="Times New Roman" panose="02020603050405020304" pitchFamily="18" charset="0"/>
              </a:rPr>
              <a:t>IoT</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 has influence in various fields such as health care, smart homes, smart cities, and smart factories. It is predicted that the number of connected </a:t>
            </a:r>
            <a:r>
              <a:rPr lang="en-US" altLang="ko-KR" sz="3600" kern="0" dirty="0" err="1">
                <a:ln w="28575">
                  <a:noFill/>
                  <a:prstDash val="dash"/>
                </a:ln>
                <a:solidFill>
                  <a:prstClr val="black"/>
                </a:solidFill>
                <a:latin typeface="Times New Roman" panose="02020603050405020304" pitchFamily="18" charset="0"/>
                <a:cs typeface="Times New Roman" panose="02020603050405020304" pitchFamily="18" charset="0"/>
              </a:rPr>
              <a:t>IoT</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 devices will increase from 27 billion in 2017 to 73 billion in 2025</a:t>
            </a:r>
            <a:r>
              <a:rPr lang="en-US" altLang="ko-KR" sz="3600" kern="0" dirty="0" smtClean="0">
                <a:ln w="28575">
                  <a:noFill/>
                  <a:prstDash val="dash"/>
                </a:ln>
                <a:solidFill>
                  <a:prstClr val="black"/>
                </a:solidFill>
                <a:latin typeface="Times New Roman" panose="02020603050405020304" pitchFamily="18" charset="0"/>
                <a:cs typeface="Times New Roman" panose="02020603050405020304" pitchFamily="18" charset="0"/>
              </a:rPr>
              <a:t>.  </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In the near future, it will be necessary to efficiently manage the massive increase in data communication traffic generated by the many </a:t>
            </a:r>
            <a:r>
              <a:rPr lang="en-US" altLang="ko-KR" sz="3600" kern="0" dirty="0" err="1">
                <a:ln w="28575">
                  <a:noFill/>
                  <a:prstDash val="dash"/>
                </a:ln>
                <a:solidFill>
                  <a:prstClr val="black"/>
                </a:solidFill>
                <a:latin typeface="Times New Roman" panose="02020603050405020304" pitchFamily="18" charset="0"/>
                <a:cs typeface="Times New Roman" panose="02020603050405020304" pitchFamily="18" charset="0"/>
              </a:rPr>
              <a:t>IoT</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 devices. To address this issue, cognitive radio (CR) technology will become a core technology for modern wireless communication receivers. Because this technology enables receivers to detect unused frequency bands (called by 'white space') for optimal communication conditions, it greatly improves the utilization of the scarce spectral resources and allows for more efficient management of wireless data </a:t>
            </a:r>
            <a:r>
              <a:rPr lang="en-US" altLang="ko-KR" sz="3600" kern="0" dirty="0" smtClean="0">
                <a:ln w="28575">
                  <a:noFill/>
                  <a:prstDash val="dash"/>
                </a:ln>
                <a:solidFill>
                  <a:prstClr val="black"/>
                </a:solidFill>
                <a:latin typeface="Times New Roman" panose="02020603050405020304" pitchFamily="18" charset="0"/>
                <a:cs typeface="Times New Roman" panose="02020603050405020304" pitchFamily="18" charset="0"/>
              </a:rPr>
              <a:t>traffic.</a:t>
            </a:r>
          </a:p>
          <a:p>
            <a:pPr lvl="0" algn="just">
              <a:defRPr/>
            </a:pPr>
            <a:r>
              <a:rPr lang="en-US" altLang="ko-KR" sz="3600" kern="0" dirty="0" smtClean="0">
                <a:ln w="28575">
                  <a:noFill/>
                  <a:prstDash val="dash"/>
                </a:ln>
                <a:solidFill>
                  <a:prstClr val="black"/>
                </a:solidFill>
                <a:latin typeface="Times New Roman" panose="02020603050405020304" pitchFamily="18" charset="0"/>
                <a:cs typeface="Times New Roman" panose="02020603050405020304" pitchFamily="18" charset="0"/>
              </a:rPr>
              <a:t> One </a:t>
            </a:r>
            <a:r>
              <a:rPr lang="en-US" altLang="ko-KR" sz="3600" kern="0" dirty="0">
                <a:ln w="28575">
                  <a:noFill/>
                  <a:prstDash val="dash"/>
                </a:ln>
                <a:solidFill>
                  <a:prstClr val="black"/>
                </a:solidFill>
                <a:latin typeface="Times New Roman" panose="02020603050405020304" pitchFamily="18" charset="0"/>
                <a:cs typeface="Times New Roman" panose="02020603050405020304" pitchFamily="18" charset="0"/>
              </a:rPr>
              <a:t>of the main challenges for CR technology is the implementation of fast and accurate spectrum sensing functionality in wideband. It is necessary to reliably identify primary users before deciding the various technical specifications of wireless transmission for the secondary users (i.e. frequency, channel, access, and modulation formats). In addition, radio signals are crowded in the sub-GHz frequency band due to existing wireless standards such as digital TV, 3G/4G cellular, low-power wide-area network (LPWAN), and ZigBee. This means that the receiver front-end for CR technology should solve the problem of signal corruption caused by local oscillator (LO) harmonic mixing during spectrum sensing. And as a result, new receiver architecture is required to minimize the spectrum sensing time while ensuring excellent sensitivity and selectivity performance.</a:t>
            </a:r>
          </a:p>
        </p:txBody>
      </p:sp>
      <p:sp>
        <p:nvSpPr>
          <p:cNvPr id="12" name="모서리가 둥근 직사각형 11"/>
          <p:cNvSpPr/>
          <p:nvPr/>
        </p:nvSpPr>
        <p:spPr>
          <a:xfrm>
            <a:off x="863600" y="17757057"/>
            <a:ext cx="28803600" cy="23027147"/>
          </a:xfrm>
          <a:prstGeom prst="roundRect">
            <a:avLst>
              <a:gd name="adj" fmla="val 2754"/>
            </a:avLst>
          </a:prstGeom>
          <a:noFill/>
          <a:ln w="12700" cap="flat" cmpd="sng" algn="ctr">
            <a:solidFill>
              <a:sysClr val="windowText" lastClr="000000"/>
            </a:solidFill>
            <a:prstDash val="dash"/>
            <a:miter lim="800000"/>
          </a:ln>
          <a:effectLst/>
        </p:spPr>
        <p:txBody>
          <a:bodyPr rtlCol="0" anchor="ctr"/>
          <a:lstStyle/>
          <a:p>
            <a:pPr marL="0" marR="0" lvl="0" indent="0" algn="ctr" defTabSz="3507730" eaLnBrk="1" fontAlgn="auto" latinLnBrk="1" hangingPunct="1">
              <a:lnSpc>
                <a:spcPct val="100000"/>
              </a:lnSpc>
              <a:spcBef>
                <a:spcPts val="0"/>
              </a:spcBef>
              <a:spcAft>
                <a:spcPts val="0"/>
              </a:spcAft>
              <a:buClrTx/>
              <a:buSzTx/>
              <a:buFontTx/>
              <a:buNone/>
              <a:tabLst/>
              <a:defRPr/>
            </a:pPr>
            <a:endParaRPr kumimoji="0" lang="en-US" altLang="ko-KR" sz="6905" b="0" i="0" u="none" strike="noStrike" kern="0" cap="none" spc="0" normalizeH="0" baseline="0" noProof="0" dirty="0" smtClean="0">
              <a:ln w="28575">
                <a:noFill/>
                <a:prstDash val="dash"/>
              </a:ln>
              <a:solidFill>
                <a:prstClr val="black"/>
              </a:solidFill>
              <a:effectLst/>
              <a:uLnTx/>
              <a:uFillTx/>
              <a:latin typeface="Calibri" panose="020F0502020204030204"/>
              <a:ea typeface="맑은 고딕" panose="020B0503020000020004" pitchFamily="50" charset="-127"/>
              <a:cs typeface="+mn-cs"/>
            </a:endParaRPr>
          </a:p>
        </p:txBody>
      </p:sp>
      <p:pic>
        <p:nvPicPr>
          <p:cNvPr id="2" name="그림 1"/>
          <p:cNvPicPr>
            <a:picLocks noChangeAspect="1"/>
          </p:cNvPicPr>
          <p:nvPr/>
        </p:nvPicPr>
        <p:blipFill>
          <a:blip r:embed="rId3"/>
          <a:stretch>
            <a:fillRect/>
          </a:stretch>
        </p:blipFill>
        <p:spPr>
          <a:xfrm>
            <a:off x="3234193" y="18995456"/>
            <a:ext cx="10042934" cy="7445944"/>
          </a:xfrm>
          <a:prstGeom prst="rect">
            <a:avLst/>
          </a:prstGeom>
        </p:spPr>
      </p:pic>
      <p:sp>
        <p:nvSpPr>
          <p:cNvPr id="27" name="TextBox 26"/>
          <p:cNvSpPr txBox="1"/>
          <p:nvPr/>
        </p:nvSpPr>
        <p:spPr>
          <a:xfrm>
            <a:off x="16008323" y="18087937"/>
            <a:ext cx="13085709" cy="9633406"/>
          </a:xfrm>
          <a:prstGeom prst="rect">
            <a:avLst/>
          </a:prstGeom>
          <a:noFill/>
        </p:spPr>
        <p:txBody>
          <a:bodyPr wrap="square" rtlCol="0">
            <a:spAutoFit/>
          </a:bodyPr>
          <a:lstStyle/>
          <a:p>
            <a:pPr algn="ctr"/>
            <a:r>
              <a:rPr lang="en-US" altLang="ko-KR" sz="4400" b="1" dirty="0" smtClean="0">
                <a:latin typeface="Times New Roman" panose="02020603050405020304" pitchFamily="18" charset="0"/>
                <a:cs typeface="Times New Roman" panose="02020603050405020304" pitchFamily="18" charset="0"/>
              </a:rPr>
              <a:t>&lt;Photograph of Layout and Measurement </a:t>
            </a:r>
            <a:r>
              <a:rPr lang="en-US" altLang="ko-KR" sz="4400" b="1" dirty="0" smtClean="0">
                <a:latin typeface="Times New Roman" panose="02020603050405020304" pitchFamily="18" charset="0"/>
                <a:cs typeface="Times New Roman" panose="02020603050405020304" pitchFamily="18" charset="0"/>
              </a:rPr>
              <a:t>Results&gt;</a:t>
            </a:r>
          </a:p>
          <a:p>
            <a:endParaRPr lang="en-US" altLang="ko-KR" sz="4400" dirty="0" smtClean="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4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40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40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4000" dirty="0">
              <a:latin typeface="Times New Roman" panose="02020603050405020304" pitchFamily="18" charset="0"/>
              <a:cs typeface="Times New Roman" panose="02020603050405020304" pitchFamily="18" charset="0"/>
            </a:endParaRPr>
          </a:p>
          <a:p>
            <a:endParaRPr lang="en-US" altLang="ko-KR" sz="4000" dirty="0" smtClean="0">
              <a:latin typeface="Times New Roman" panose="02020603050405020304" pitchFamily="18" charset="0"/>
              <a:cs typeface="Times New Roman" panose="02020603050405020304" pitchFamily="18" charset="0"/>
            </a:endParaRPr>
          </a:p>
          <a:p>
            <a:endParaRPr lang="en-US" altLang="ko-KR" sz="3600" dirty="0">
              <a:latin typeface="Times New Roman" panose="02020603050405020304" pitchFamily="18" charset="0"/>
              <a:cs typeface="Times New Roman" panose="02020603050405020304" pitchFamily="18" charset="0"/>
            </a:endParaRPr>
          </a:p>
          <a:p>
            <a:r>
              <a:rPr lang="en-US" altLang="ko-KR" sz="3200" dirty="0" smtClean="0">
                <a:latin typeface="Times New Roman" panose="02020603050405020304" pitchFamily="18" charset="0"/>
                <a:cs typeface="Times New Roman" panose="02020603050405020304" pitchFamily="18" charset="0"/>
              </a:rPr>
              <a:t> The </a:t>
            </a:r>
            <a:r>
              <a:rPr lang="en-US" altLang="ko-KR" sz="3200" dirty="0">
                <a:latin typeface="Times New Roman" panose="02020603050405020304" pitchFamily="18" charset="0"/>
                <a:cs typeface="Times New Roman" panose="02020603050405020304" pitchFamily="18" charset="0"/>
              </a:rPr>
              <a:t>designed receiver showed a conversion gain of 34.5 dB, a NF of  13.1 dB, and an input return loss of less than -10 dB at 0.1-1 GHz. The measured IIP3 of the designed receiver was -27.5 </a:t>
            </a:r>
            <a:r>
              <a:rPr lang="en-US" altLang="ko-KR" sz="3200" dirty="0" err="1">
                <a:latin typeface="Times New Roman" panose="02020603050405020304" pitchFamily="18" charset="0"/>
                <a:cs typeface="Times New Roman" panose="02020603050405020304" pitchFamily="18" charset="0"/>
              </a:rPr>
              <a:t>dBm</a:t>
            </a:r>
            <a:r>
              <a:rPr lang="en-US" altLang="ko-KR" sz="3200" dirty="0">
                <a:latin typeface="Times New Roman" panose="02020603050405020304" pitchFamily="18" charset="0"/>
                <a:cs typeface="Times New Roman" panose="02020603050405020304" pitchFamily="18" charset="0"/>
              </a:rPr>
              <a:t> with the same dc power consumption in the simulation.</a:t>
            </a:r>
            <a:endParaRPr lang="en-US" altLang="ko-KR" sz="3200" dirty="0" smtClean="0">
              <a:latin typeface="Times New Roman" panose="02020603050405020304" pitchFamily="18" charset="0"/>
              <a:cs typeface="Times New Roman" panose="02020603050405020304" pitchFamily="18" charset="0"/>
            </a:endParaRPr>
          </a:p>
        </p:txBody>
      </p:sp>
      <p:sp>
        <p:nvSpPr>
          <p:cNvPr id="28" name="TextBox 27"/>
          <p:cNvSpPr txBox="1"/>
          <p:nvPr/>
        </p:nvSpPr>
        <p:spPr>
          <a:xfrm>
            <a:off x="16008322" y="27915094"/>
            <a:ext cx="13085709" cy="10125849"/>
          </a:xfrm>
          <a:prstGeom prst="rect">
            <a:avLst/>
          </a:prstGeom>
          <a:noFill/>
        </p:spPr>
        <p:txBody>
          <a:bodyPr wrap="square" rtlCol="0">
            <a:spAutoFit/>
          </a:bodyPr>
          <a:lstStyle/>
          <a:p>
            <a:pPr algn="ctr"/>
            <a:r>
              <a:rPr lang="en-US" altLang="ko-KR" sz="4400" b="1" dirty="0" smtClean="0">
                <a:latin typeface="Times New Roman" panose="02020603050405020304" pitchFamily="18" charset="0"/>
                <a:cs typeface="Times New Roman" panose="02020603050405020304" pitchFamily="18" charset="0"/>
              </a:rPr>
              <a:t>&lt;</a:t>
            </a:r>
            <a:r>
              <a:rPr lang="en-US" altLang="ko-KR" sz="4400" b="1" dirty="0" smtClean="0">
                <a:latin typeface="Times New Roman" panose="02020603050405020304" pitchFamily="18" charset="0"/>
                <a:cs typeface="Times New Roman" panose="02020603050405020304" pitchFamily="18" charset="0"/>
              </a:rPr>
              <a:t>Measurement PCB Board and </a:t>
            </a:r>
            <a:r>
              <a:rPr lang="en-US" altLang="ko-KR" sz="4400" b="1" dirty="0" smtClean="0">
                <a:latin typeface="Times New Roman" panose="02020603050405020304" pitchFamily="18" charset="0"/>
                <a:cs typeface="Times New Roman" panose="02020603050405020304" pitchFamily="18" charset="0"/>
              </a:rPr>
              <a:t>Conclusion</a:t>
            </a:r>
            <a:r>
              <a:rPr lang="en-US" altLang="ko-KR" sz="4400" b="1" dirty="0" smtClean="0">
                <a:latin typeface="Times New Roman" panose="02020603050405020304" pitchFamily="18" charset="0"/>
                <a:cs typeface="Times New Roman" panose="02020603050405020304" pitchFamily="18" charset="0"/>
              </a:rPr>
              <a:t>&gt;</a:t>
            </a:r>
          </a:p>
          <a:p>
            <a:endParaRPr lang="en-US" altLang="ko-KR" sz="3200" dirty="0" smtClean="0">
              <a:latin typeface="Times New Roman" panose="02020603050405020304" pitchFamily="18" charset="0"/>
              <a:cs typeface="Times New Roman" panose="02020603050405020304" pitchFamily="18" charset="0"/>
            </a:endParaRPr>
          </a:p>
          <a:p>
            <a:endParaRPr lang="en-US" altLang="ko-KR" sz="3200" dirty="0" smtClean="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endParaRPr lang="en-US" altLang="ko-KR" sz="3200" dirty="0" smtClean="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endParaRPr lang="en-US" altLang="ko-KR" sz="3200" dirty="0" smtClean="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endParaRPr lang="en-US" altLang="ko-KR" sz="3200" dirty="0" smtClean="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endParaRPr lang="en-US" altLang="ko-KR" sz="3200" dirty="0">
              <a:latin typeface="Times New Roman" panose="02020603050405020304" pitchFamily="18" charset="0"/>
              <a:cs typeface="Times New Roman" panose="02020603050405020304" pitchFamily="18" charset="0"/>
            </a:endParaRPr>
          </a:p>
          <a:p>
            <a:endParaRPr lang="en-US" altLang="ko-KR" sz="3200" dirty="0" smtClean="0">
              <a:latin typeface="Times New Roman" panose="02020603050405020304" pitchFamily="18" charset="0"/>
              <a:cs typeface="Times New Roman" panose="02020603050405020304" pitchFamily="18" charset="0"/>
            </a:endParaRPr>
          </a:p>
          <a:p>
            <a:r>
              <a:rPr lang="en-US" altLang="ko-KR" sz="3200" dirty="0">
                <a:latin typeface="Times New Roman" panose="02020603050405020304" pitchFamily="18" charset="0"/>
                <a:cs typeface="Times New Roman" panose="02020603050405020304" pitchFamily="18" charset="0"/>
              </a:rPr>
              <a:t>A wideband RF-to-BB receiver operating 0.1-1 GHz is proposed for </a:t>
            </a:r>
            <a:r>
              <a:rPr lang="en-US" altLang="ko-KR" sz="3200" dirty="0" err="1">
                <a:latin typeface="Times New Roman" panose="02020603050405020304" pitchFamily="18" charset="0"/>
                <a:cs typeface="Times New Roman" panose="02020603050405020304" pitchFamily="18" charset="0"/>
              </a:rPr>
              <a:t>IoT</a:t>
            </a:r>
            <a:r>
              <a:rPr lang="en-US" altLang="ko-KR" sz="3200" dirty="0">
                <a:latin typeface="Times New Roman" panose="02020603050405020304" pitchFamily="18" charset="0"/>
                <a:cs typeface="Times New Roman" panose="02020603050405020304" pitchFamily="18" charset="0"/>
              </a:rPr>
              <a:t> applications. The proposed receiver was designed using 65-nm CMOS process, and showed an NF performance of less than 7.3 dB with lower power consumption in the simulation. However, in the measurement, the performances were much worse than the simulation results with the same dc power consumption. The cause of the degradation is estimated to be a loss due to the load effect by sharing the output of the mixer and the output of the receiver and path loss on the PCB.</a:t>
            </a:r>
            <a:endParaRPr lang="en-US" altLang="ko-KR" sz="3200" dirty="0" smtClean="0">
              <a:latin typeface="Times New Roman" panose="02020603050405020304" pitchFamily="18" charset="0"/>
              <a:cs typeface="Times New Roman" panose="02020603050405020304" pitchFamily="18" charset="0"/>
            </a:endParaRPr>
          </a:p>
        </p:txBody>
      </p:sp>
      <p:sp>
        <p:nvSpPr>
          <p:cNvPr id="29" name="TextBox 28"/>
          <p:cNvSpPr txBox="1"/>
          <p:nvPr/>
        </p:nvSpPr>
        <p:spPr>
          <a:xfrm>
            <a:off x="16008322" y="38191492"/>
            <a:ext cx="13085709" cy="2246769"/>
          </a:xfrm>
          <a:prstGeom prst="rect">
            <a:avLst/>
          </a:prstGeom>
          <a:noFill/>
        </p:spPr>
        <p:txBody>
          <a:bodyPr wrap="square" rtlCol="0">
            <a:spAutoFit/>
          </a:bodyPr>
          <a:lstStyle/>
          <a:p>
            <a:pPr algn="ctr"/>
            <a:r>
              <a:rPr lang="en-US" altLang="ko-KR" sz="4400" b="1" dirty="0" smtClean="0">
                <a:latin typeface="Times New Roman" panose="02020603050405020304" pitchFamily="18" charset="0"/>
                <a:cs typeface="Times New Roman" panose="02020603050405020304" pitchFamily="18" charset="0"/>
              </a:rPr>
              <a:t>&lt;Acknowledgement&gt;</a:t>
            </a:r>
          </a:p>
          <a:p>
            <a:pPr algn="ctr"/>
            <a:endParaRPr lang="en-US" altLang="ko-KR" sz="3200" dirty="0" smtClean="0">
              <a:latin typeface="Times New Roman" panose="02020603050405020304" pitchFamily="18" charset="0"/>
              <a:cs typeface="Times New Roman" panose="02020603050405020304" pitchFamily="18" charset="0"/>
            </a:endParaRPr>
          </a:p>
          <a:p>
            <a:pPr algn="just"/>
            <a:r>
              <a:rPr lang="en-US" altLang="ko-KR" sz="3200" dirty="0" smtClean="0">
                <a:latin typeface="Times New Roman" panose="02020603050405020304" pitchFamily="18" charset="0"/>
                <a:cs typeface="Times New Roman" panose="02020603050405020304" pitchFamily="18" charset="0"/>
              </a:rPr>
              <a:t>The chip fabrication and EDA tool were supported by the IC Design Education Center (IDEC), Korea.</a:t>
            </a:r>
          </a:p>
        </p:txBody>
      </p:sp>
      <p:pic>
        <p:nvPicPr>
          <p:cNvPr id="4" name="그림 3"/>
          <p:cNvPicPr>
            <a:picLocks noChangeAspect="1"/>
          </p:cNvPicPr>
          <p:nvPr/>
        </p:nvPicPr>
        <p:blipFill>
          <a:blip r:embed="rId4"/>
          <a:stretch>
            <a:fillRect/>
          </a:stretch>
        </p:blipFill>
        <p:spPr>
          <a:xfrm>
            <a:off x="16359927" y="19005769"/>
            <a:ext cx="5905500" cy="6200775"/>
          </a:xfrm>
          <a:prstGeom prst="rect">
            <a:avLst/>
          </a:prstGeom>
        </p:spPr>
      </p:pic>
      <p:graphicFrame>
        <p:nvGraphicFramePr>
          <p:cNvPr id="34" name="개체 33"/>
          <p:cNvGraphicFramePr>
            <a:graphicFrameLocks noChangeAspect="1"/>
          </p:cNvGraphicFramePr>
          <p:nvPr>
            <p:extLst>
              <p:ext uri="{D42A27DB-BD31-4B8C-83A1-F6EECF244321}">
                <p14:modId xmlns:p14="http://schemas.microsoft.com/office/powerpoint/2010/main" val="2379974546"/>
              </p:ext>
            </p:extLst>
          </p:nvPr>
        </p:nvGraphicFramePr>
        <p:xfrm>
          <a:off x="3927986" y="32023215"/>
          <a:ext cx="8078676" cy="5629936"/>
        </p:xfrm>
        <a:graphic>
          <a:graphicData uri="http://schemas.openxmlformats.org/presentationml/2006/ole">
            <mc:AlternateContent xmlns:mc="http://schemas.openxmlformats.org/markup-compatibility/2006">
              <mc:Choice xmlns:v="urn:schemas-microsoft-com:vml" Requires="v">
                <p:oleObj spid="_x0000_s1049" name="Graph" r:id="rId5" imgW="4132800" imgH="2879640" progId="Origin50.Graph">
                  <p:embed/>
                </p:oleObj>
              </mc:Choice>
              <mc:Fallback>
                <p:oleObj name="Graph" r:id="rId5" imgW="4132800" imgH="2879640" progId="Origin50.Graph">
                  <p:embed/>
                  <p:pic>
                    <p:nvPicPr>
                      <p:cNvPr id="0" name=""/>
                      <p:cNvPicPr/>
                      <p:nvPr/>
                    </p:nvPicPr>
                    <p:blipFill>
                      <a:blip r:embed="rId6"/>
                      <a:stretch>
                        <a:fillRect/>
                      </a:stretch>
                    </p:blipFill>
                    <p:spPr>
                      <a:xfrm>
                        <a:off x="3927986" y="32023215"/>
                        <a:ext cx="8078676" cy="5629936"/>
                      </a:xfrm>
                      <a:prstGeom prst="rect">
                        <a:avLst/>
                      </a:prstGeom>
                    </p:spPr>
                  </p:pic>
                </p:oleObj>
              </mc:Fallback>
            </mc:AlternateContent>
          </a:graphicData>
        </a:graphic>
      </p:graphicFrame>
      <p:graphicFrame>
        <p:nvGraphicFramePr>
          <p:cNvPr id="35" name="개체 34"/>
          <p:cNvGraphicFramePr>
            <a:graphicFrameLocks noChangeAspect="1"/>
          </p:cNvGraphicFramePr>
          <p:nvPr>
            <p:extLst>
              <p:ext uri="{D42A27DB-BD31-4B8C-83A1-F6EECF244321}">
                <p14:modId xmlns:p14="http://schemas.microsoft.com/office/powerpoint/2010/main" val="3004113918"/>
              </p:ext>
            </p:extLst>
          </p:nvPr>
        </p:nvGraphicFramePr>
        <p:xfrm>
          <a:off x="21983700" y="19538754"/>
          <a:ext cx="7477534" cy="5211004"/>
        </p:xfrm>
        <a:graphic>
          <a:graphicData uri="http://schemas.openxmlformats.org/presentationml/2006/ole">
            <mc:AlternateContent xmlns:mc="http://schemas.openxmlformats.org/markup-compatibility/2006">
              <mc:Choice xmlns:v="urn:schemas-microsoft-com:vml" Requires="v">
                <p:oleObj spid="_x0000_s1050" name="Graph" r:id="rId7" imgW="4132800" imgH="2879640" progId="Origin50.Graph">
                  <p:embed/>
                </p:oleObj>
              </mc:Choice>
              <mc:Fallback>
                <p:oleObj name="Graph" r:id="rId7" imgW="4132800" imgH="2879640" progId="Origin50.Graph">
                  <p:embed/>
                  <p:pic>
                    <p:nvPicPr>
                      <p:cNvPr id="0" name=""/>
                      <p:cNvPicPr/>
                      <p:nvPr/>
                    </p:nvPicPr>
                    <p:blipFill>
                      <a:blip r:embed="rId8"/>
                      <a:stretch>
                        <a:fillRect/>
                      </a:stretch>
                    </p:blipFill>
                    <p:spPr>
                      <a:xfrm>
                        <a:off x="21983700" y="19538754"/>
                        <a:ext cx="7477534" cy="5211004"/>
                      </a:xfrm>
                      <a:prstGeom prst="rect">
                        <a:avLst/>
                      </a:prstGeom>
                    </p:spPr>
                  </p:pic>
                </p:oleObj>
              </mc:Fallback>
            </mc:AlternateContent>
          </a:graphicData>
        </a:graphic>
      </p:graphicFrame>
      <p:pic>
        <p:nvPicPr>
          <p:cNvPr id="36" name="그림 35"/>
          <p:cNvPicPr>
            <a:picLocks noChangeAspect="1"/>
          </p:cNvPicPr>
          <p:nvPr/>
        </p:nvPicPr>
        <p:blipFill>
          <a:blip r:embed="rId9"/>
          <a:stretch>
            <a:fillRect/>
          </a:stretch>
        </p:blipFill>
        <p:spPr>
          <a:xfrm>
            <a:off x="19012752" y="28869583"/>
            <a:ext cx="6389632" cy="4792224"/>
          </a:xfrm>
          <a:prstGeom prst="rect">
            <a:avLst/>
          </a:prstGeom>
        </p:spPr>
      </p:pic>
    </p:spTree>
    <p:extLst>
      <p:ext uri="{BB962C8B-B14F-4D97-AF65-F5344CB8AC3E}">
        <p14:creationId xmlns:p14="http://schemas.microsoft.com/office/powerpoint/2010/main" val="1034483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8913</TotalTime>
  <Words>724</Words>
  <Application>Microsoft Office PowerPoint</Application>
  <PresentationFormat>사용자 지정</PresentationFormat>
  <Paragraphs>74</Paragraphs>
  <Slides>2</Slides>
  <Notes>0</Notes>
  <HiddenSlides>0</HiddenSlides>
  <MMClips>0</MMClips>
  <ScaleCrop>false</ScaleCrop>
  <HeadingPairs>
    <vt:vector size="8" baseType="variant">
      <vt:variant>
        <vt:lpstr>사용한 글꼴</vt:lpstr>
      </vt:variant>
      <vt:variant>
        <vt:i4>6</vt:i4>
      </vt:variant>
      <vt:variant>
        <vt:lpstr>테마</vt:lpstr>
      </vt:variant>
      <vt:variant>
        <vt:i4>1</vt:i4>
      </vt:variant>
      <vt:variant>
        <vt:lpstr>포함된 OLE 서버</vt:lpstr>
      </vt:variant>
      <vt:variant>
        <vt:i4>1</vt:i4>
      </vt:variant>
      <vt:variant>
        <vt:lpstr>슬라이드 제목</vt:lpstr>
      </vt:variant>
      <vt:variant>
        <vt:i4>2</vt:i4>
      </vt:variant>
    </vt:vector>
  </HeadingPairs>
  <TitlesOfParts>
    <vt:vector size="10" baseType="lpstr">
      <vt:lpstr>맑은 고딕</vt:lpstr>
      <vt:lpstr>Arial</vt:lpstr>
      <vt:lpstr>Calibri</vt:lpstr>
      <vt:lpstr>Calibri Light</vt:lpstr>
      <vt:lpstr>Times</vt:lpstr>
      <vt:lpstr>Times New Roman</vt:lpstr>
      <vt:lpstr>Office 테마</vt:lpstr>
      <vt:lpstr>Origin Graph</vt:lpstr>
      <vt:lpstr>PowerPoint 프레젠테이션</vt:lpstr>
      <vt:lpstr>PowerPoint 프레젠테이션</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Registered User</dc:creator>
  <cp:lastModifiedBy>default</cp:lastModifiedBy>
  <cp:revision>19</cp:revision>
  <dcterms:created xsi:type="dcterms:W3CDTF">2018-03-08T06:02:33Z</dcterms:created>
  <dcterms:modified xsi:type="dcterms:W3CDTF">2022-05-08T12:57:32Z</dcterms:modified>
</cp:coreProperties>
</file>